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33" r:id="rId3"/>
    <p:sldId id="316" r:id="rId4"/>
    <p:sldId id="324" r:id="rId5"/>
    <p:sldId id="323" r:id="rId6"/>
    <p:sldId id="317" r:id="rId7"/>
    <p:sldId id="256" r:id="rId8"/>
    <p:sldId id="311" r:id="rId9"/>
    <p:sldId id="313" r:id="rId10"/>
    <p:sldId id="314" r:id="rId11"/>
    <p:sldId id="260" r:id="rId12"/>
    <p:sldId id="318" r:id="rId13"/>
    <p:sldId id="329" r:id="rId14"/>
    <p:sldId id="328" r:id="rId15"/>
    <p:sldId id="331" r:id="rId16"/>
    <p:sldId id="332" r:id="rId17"/>
    <p:sldId id="327" r:id="rId18"/>
    <p:sldId id="306" r:id="rId19"/>
    <p:sldId id="308" r:id="rId20"/>
    <p:sldId id="268" r:id="rId21"/>
    <p:sldId id="265" r:id="rId22"/>
    <p:sldId id="319" r:id="rId23"/>
    <p:sldId id="322" r:id="rId24"/>
    <p:sldId id="320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1"/>
    <p:restoredTop sz="94629"/>
  </p:normalViewPr>
  <p:slideViewPr>
    <p:cSldViewPr snapToGrid="0" snapToObjects="1">
      <p:cViewPr varScale="1">
        <p:scale>
          <a:sx n="128" d="100"/>
          <a:sy n="128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4328-C89F-C345-A992-29C75830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B2295-846B-2643-BC61-0E1794746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B4D3-6296-084E-A4BD-6241AB19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6021-D5E7-ED47-8734-0535056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6CB2-6542-5F49-ABEE-D8CB9389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0CFE-2811-A644-96C9-D59A04F4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9E31B-8757-8346-BC39-A4DC4EEC7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DE32-BAB0-DB41-BC87-847E60E5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2C6F-C6F0-BE47-80DD-52C2CE0B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72A08-EF10-F442-AFF3-D340FEC3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4A859-2986-1C45-9C9E-0E5540DE7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16B35-F550-4E4C-900D-A0325FEAF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C562-E6C1-9B4D-B88A-659BDAFF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21D91-1988-B84F-90C8-B6B41E61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B0F7E-ED18-8C42-9828-B0AA48EF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8520-EC76-0446-9534-BD6F6DD4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D4C1-428D-E34B-BA8F-ED24FB8B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0DD0-97A7-264C-9189-CDC23218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8E18-1D8A-2444-8124-2EA11E08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5C88-5D68-0E4C-84E3-F1EF870A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4BD8-1D78-144F-98DB-88A73851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5433E-876B-1F45-A669-FD28E98AE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7F6DA-1E86-AF43-80B1-C148DFA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8613-C297-7F43-BC41-EF1DECE8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025C-0142-2447-9524-B87EB08E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0F7B-F395-0548-9A4C-D25F7B20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A38F-35F0-D840-8D74-0D0019D9D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5DE9-82C6-6444-ABB7-C16ED161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37D96-4A7E-1A4E-AE24-0A313D65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F50B-3BAE-CA44-BE08-38F25708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6477A-EC47-AB4A-980F-FEAEC48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06DD-3D29-794B-B5DA-AD54D2D2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183B-E467-3648-958A-768B32C4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7AA82-219A-A24F-B49E-FF3998130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1C0BA-9A58-B54B-9D6B-B4403B505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4DEFC-904A-C943-8C9E-45BCD3CE0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27A46-3697-844A-A4CA-8DAD2939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6B19E-F52A-2341-9F21-27B37B17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6514-D647-7948-87A0-E1FE021C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B45A-D322-AF43-8563-27534E36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9B83-6F6F-5446-A616-E68C4CE1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3E24-5C28-E34D-8298-A4FCEBEB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32E8-6B64-EF40-95EA-C2134D54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B2D7D-C1BA-1449-A65F-6F1BCD49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A56F4-5E20-174E-A131-6E1D6B6B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53440-22C2-3F47-9013-77143CD1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437-336A-F841-BFC8-37679EB1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DF21-CA70-2C41-A5E3-0AA76FE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FDF80-D444-834C-982D-D875757F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67C4C-42ED-7A43-A848-76137A3D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FF2FE-84E1-CC4F-90C7-5DA47367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BBCB-147D-C24F-92F8-3F9D7F41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2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C116-67AA-584B-99A6-EE3C1ACF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AD6E6-5391-9E41-B6FE-37B05BB4E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A482D-B56E-0647-BB65-63E6EA4B6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483CB-0C63-DA4E-9AF4-3513754B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71262-E66E-AF4A-8659-91E5222A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57233-FC89-8A47-B663-3872235B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33FF2-4D07-F745-BFFE-9BF211C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82785-E839-8E48-B3C2-3E2D03E92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9C514-B65B-F949-B2F5-A589877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613CE-F182-FB4C-A474-971A0936CB92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AA0C-0780-8346-BA64-EC92DA80B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7A6E6-2C2A-B44C-872A-1867D307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inN8seMm7U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tensorflow/docs/blob/master/site/en/tutorials/keras/classification.ipynb#scrollTo=9ODch-OFCaW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in.com/artificial-intelligence/machine-learning-examples-applicat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jKP3FqW3Sk&amp;list=PLtBw6njQRU-rwp5__7C0oIVt26ZgjG9N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NAWp2S3w94&amp;feature=emb_logo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F07C4CD3-37D0-BB4C-BDA2-07A5BEE70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8283" r="-2" b="806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00E5E-7B88-9D4D-B9E1-3D077945DF4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Artificial Intelligence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and 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51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D1F20-56A7-FC46-AC02-067A1931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6049-2F46-3744-83A0-0EC795A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1B04A26-A716-214A-A4F1-986FD1331C67}"/>
              </a:ext>
            </a:extLst>
          </p:cNvPr>
          <p:cNvGrpSpPr/>
          <p:nvPr/>
        </p:nvGrpSpPr>
        <p:grpSpPr>
          <a:xfrm>
            <a:off x="0" y="0"/>
            <a:ext cx="11255188" cy="6895360"/>
            <a:chOff x="536761" y="788613"/>
            <a:chExt cx="10331015" cy="60556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6047088-2595-794C-B731-73ADD6DACF58}"/>
                </a:ext>
              </a:extLst>
            </p:cNvPr>
            <p:cNvGrpSpPr/>
            <p:nvPr/>
          </p:nvGrpSpPr>
          <p:grpSpPr>
            <a:xfrm>
              <a:off x="536761" y="788613"/>
              <a:ext cx="10331015" cy="6055664"/>
              <a:chOff x="536761" y="788613"/>
              <a:chExt cx="10331015" cy="6055664"/>
            </a:xfrm>
          </p:grpSpPr>
          <p:pic>
            <p:nvPicPr>
              <p:cNvPr id="17" name="Picture 16">
                <a:hlinkClick r:id="rId2"/>
                <a:extLst>
                  <a:ext uri="{FF2B5EF4-FFF2-40B4-BE49-F238E27FC236}">
                    <a16:creationId xmlns:a16="http://schemas.microsoft.com/office/drawing/2014/main" id="{10DBE7AF-BA0C-1F4A-9075-13F7F8FA8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61" y="788613"/>
                <a:ext cx="10331015" cy="605566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4769847-BC55-864B-BC57-37C82A884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61" y="4611957"/>
                <a:ext cx="4633633" cy="695411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DC1F8-32CA-3541-8E50-DE3C810368CC}"/>
                </a:ext>
              </a:extLst>
            </p:cNvPr>
            <p:cNvSpPr/>
            <p:nvPr/>
          </p:nvSpPr>
          <p:spPr>
            <a:xfrm>
              <a:off x="536761" y="6347659"/>
              <a:ext cx="50111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2"/>
                </a:rPr>
                <a:t>https://www.youtube.com/watch?v=inN8seMm7UI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4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06" y="279496"/>
            <a:ext cx="7661534" cy="1325563"/>
          </a:xfrm>
        </p:spPr>
        <p:txBody>
          <a:bodyPr/>
          <a:lstStyle/>
          <a:p>
            <a:pPr algn="ctr"/>
            <a:r>
              <a:rPr lang="en-US" dirty="0"/>
              <a:t>Celsius to Fahrenheit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263805" y="399409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F2D1F8-C9DA-C548-BB16-6FEAFB96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56" y="2510270"/>
            <a:ext cx="6553201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</p:cNvCxnSpPr>
          <p:nvPr/>
        </p:nvCxnSpPr>
        <p:spPr>
          <a:xfrm flipV="1">
            <a:off x="4081346" y="3268573"/>
            <a:ext cx="1832312" cy="1900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684D97-B721-0844-8BC0-E4ECDD45478A}"/>
              </a:ext>
            </a:extLst>
          </p:cNvPr>
          <p:cNvGrpSpPr/>
          <p:nvPr/>
        </p:nvGrpSpPr>
        <p:grpSpPr>
          <a:xfrm>
            <a:off x="4643438" y="3645836"/>
            <a:ext cx="6284757" cy="1668855"/>
            <a:chOff x="4643438" y="3645836"/>
            <a:chExt cx="6284757" cy="166885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8A6D0BA-C379-1547-8362-8CB666079BA4}"/>
                </a:ext>
              </a:extLst>
            </p:cNvPr>
            <p:cNvSpPr/>
            <p:nvPr/>
          </p:nvSpPr>
          <p:spPr>
            <a:xfrm>
              <a:off x="4643438" y="3935864"/>
              <a:ext cx="6199265" cy="1378827"/>
            </a:xfrm>
            <a:custGeom>
              <a:avLst/>
              <a:gdLst>
                <a:gd name="connsiteX0" fmla="*/ 0 w 6315075"/>
                <a:gd name="connsiteY0" fmla="*/ 400050 h 1442484"/>
                <a:gd name="connsiteX1" fmla="*/ 4071937 w 6315075"/>
                <a:gd name="connsiteY1" fmla="*/ 1414462 h 1442484"/>
                <a:gd name="connsiteX2" fmla="*/ 5457825 w 6315075"/>
                <a:gd name="connsiteY2" fmla="*/ 1057275 h 1442484"/>
                <a:gd name="connsiteX3" fmla="*/ 6315075 w 6315075"/>
                <a:gd name="connsiteY3" fmla="*/ 0 h 1442484"/>
                <a:gd name="connsiteX4" fmla="*/ 6315075 w 6315075"/>
                <a:gd name="connsiteY4" fmla="*/ 0 h 144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075" h="1442484">
                  <a:moveTo>
                    <a:pt x="0" y="400050"/>
                  </a:moveTo>
                  <a:cubicBezTo>
                    <a:pt x="1581150" y="852487"/>
                    <a:pt x="3162300" y="1304925"/>
                    <a:pt x="4071937" y="1414462"/>
                  </a:cubicBezTo>
                  <a:cubicBezTo>
                    <a:pt x="4981574" y="1523999"/>
                    <a:pt x="5083969" y="1293019"/>
                    <a:pt x="5457825" y="1057275"/>
                  </a:cubicBezTo>
                  <a:cubicBezTo>
                    <a:pt x="5831681" y="821531"/>
                    <a:pt x="6315075" y="0"/>
                    <a:pt x="6315075" y="0"/>
                  </a:cubicBezTo>
                  <a:lnTo>
                    <a:pt x="6315075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2FE2AE-F5BD-3845-BA6A-43D0FBABD515}"/>
                </a:ext>
              </a:extLst>
            </p:cNvPr>
            <p:cNvCxnSpPr/>
            <p:nvPr/>
          </p:nvCxnSpPr>
          <p:spPr>
            <a:xfrm flipV="1">
              <a:off x="10842703" y="3645836"/>
              <a:ext cx="85492" cy="2900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3B1AB2-724C-5043-B05A-C8356553D647}"/>
              </a:ext>
            </a:extLst>
          </p:cNvPr>
          <p:cNvSpPr txBox="1"/>
          <p:nvPr/>
        </p:nvSpPr>
        <p:spPr>
          <a:xfrm>
            <a:off x="9444038" y="757611"/>
            <a:ext cx="24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793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66" y="279496"/>
            <a:ext cx="7474226" cy="1325563"/>
          </a:xfrm>
        </p:spPr>
        <p:txBody>
          <a:bodyPr/>
          <a:lstStyle/>
          <a:p>
            <a:pPr algn="ctr"/>
            <a:r>
              <a:rPr lang="en-US" dirty="0"/>
              <a:t>Celsius to Fahrenheit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349297" y="3870845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D8067-E6BA-8040-A95F-FD0764D1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69" y="2502713"/>
            <a:ext cx="6553200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10501" y="3268573"/>
            <a:ext cx="1103157" cy="786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06AB86C-4357-D345-8EF4-C2B250FFCE6E}"/>
              </a:ext>
            </a:extLst>
          </p:cNvPr>
          <p:cNvCxnSpPr>
            <a:cxnSpLocks/>
          </p:cNvCxnSpPr>
          <p:nvPr/>
        </p:nvCxnSpPr>
        <p:spPr>
          <a:xfrm flipV="1">
            <a:off x="4081346" y="3668751"/>
            <a:ext cx="6846849" cy="1499864"/>
          </a:xfrm>
          <a:prstGeom prst="curvedConnector3">
            <a:avLst>
              <a:gd name="adj1" fmla="val 100326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9614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7" y="279496"/>
            <a:ext cx="9088445" cy="1325563"/>
          </a:xfrm>
        </p:spPr>
        <p:txBody>
          <a:bodyPr/>
          <a:lstStyle/>
          <a:p>
            <a:pPr algn="ctr"/>
            <a:r>
              <a:rPr lang="en-US" dirty="0"/>
              <a:t>Celsius to Fahrenheit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814388" y="6209172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301910-C215-5144-8919-803D2C89175A}"/>
              </a:ext>
            </a:extLst>
          </p:cNvPr>
          <p:cNvGrpSpPr/>
          <p:nvPr/>
        </p:nvGrpSpPr>
        <p:grpSpPr>
          <a:xfrm>
            <a:off x="814388" y="1420393"/>
            <a:ext cx="3543300" cy="1101073"/>
            <a:chOff x="814388" y="1420393"/>
            <a:chExt cx="3543300" cy="11010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814388" y="1420393"/>
              <a:ext cx="2424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Required Library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FFD048-823F-374E-B550-E63D9598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8" y="1797566"/>
              <a:ext cx="3543300" cy="723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DA11B0-A95A-584F-97BF-1849A2551D50}"/>
              </a:ext>
            </a:extLst>
          </p:cNvPr>
          <p:cNvGrpSpPr/>
          <p:nvPr/>
        </p:nvGrpSpPr>
        <p:grpSpPr>
          <a:xfrm>
            <a:off x="814388" y="2775144"/>
            <a:ext cx="8255000" cy="1094322"/>
            <a:chOff x="814388" y="2632266"/>
            <a:chExt cx="8255000" cy="10943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9553E-DFE4-B54A-8EA9-7B2BBF6B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388" y="2951888"/>
              <a:ext cx="8255000" cy="7747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827BCE-5AF7-7648-8A63-DB016552D752}"/>
                </a:ext>
              </a:extLst>
            </p:cNvPr>
            <p:cNvSpPr txBox="1"/>
            <p:nvPr/>
          </p:nvSpPr>
          <p:spPr>
            <a:xfrm>
              <a:off x="814388" y="2632266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&amp; Output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6A79B-8C75-2F49-A2F5-902C7C550318}"/>
              </a:ext>
            </a:extLst>
          </p:cNvPr>
          <p:cNvGrpSpPr/>
          <p:nvPr/>
        </p:nvGrpSpPr>
        <p:grpSpPr>
          <a:xfrm>
            <a:off x="814388" y="4116302"/>
            <a:ext cx="7531100" cy="1859138"/>
            <a:chOff x="814388" y="3787678"/>
            <a:chExt cx="7531100" cy="18591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4F92CF-0CDF-8346-A4A6-D581200C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88" y="4160916"/>
              <a:ext cx="7531100" cy="1485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52C04A-41AD-FF4B-923C-649E3609A387}"/>
                </a:ext>
              </a:extLst>
            </p:cNvPr>
            <p:cNvSpPr txBox="1"/>
            <p:nvPr/>
          </p:nvSpPr>
          <p:spPr>
            <a:xfrm>
              <a:off x="814388" y="3787678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09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88" y="279496"/>
            <a:ext cx="7811526" cy="1325563"/>
          </a:xfrm>
        </p:spPr>
        <p:txBody>
          <a:bodyPr/>
          <a:lstStyle/>
          <a:p>
            <a:pPr algn="ctr"/>
            <a:r>
              <a:rPr lang="en-US" dirty="0"/>
              <a:t>Celsius to Fahrenheit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758643" y="6151648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7562D-AD45-934A-96B1-25AABA21AEAB}"/>
              </a:ext>
            </a:extLst>
          </p:cNvPr>
          <p:cNvGrpSpPr/>
          <p:nvPr/>
        </p:nvGrpSpPr>
        <p:grpSpPr>
          <a:xfrm>
            <a:off x="785813" y="1385884"/>
            <a:ext cx="9626600" cy="1313894"/>
            <a:chOff x="785813" y="1385884"/>
            <a:chExt cx="9626600" cy="13138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785813" y="1385884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 Model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40D68B-392F-E248-A720-DA24F12A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3" y="1798078"/>
              <a:ext cx="9626600" cy="9017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544026-52CE-7743-B283-C549641CE273}"/>
              </a:ext>
            </a:extLst>
          </p:cNvPr>
          <p:cNvGrpSpPr/>
          <p:nvPr/>
        </p:nvGrpSpPr>
        <p:grpSpPr>
          <a:xfrm>
            <a:off x="758643" y="3124057"/>
            <a:ext cx="9831570" cy="912198"/>
            <a:chOff x="758643" y="3124057"/>
            <a:chExt cx="9831570" cy="912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A07EC4-DF73-C649-A689-730D0477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3" y="3452055"/>
              <a:ext cx="9804400" cy="584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78C435-0D06-3E4D-A865-CDDBA410C820}"/>
                </a:ext>
              </a:extLst>
            </p:cNvPr>
            <p:cNvSpPr txBox="1"/>
            <p:nvPr/>
          </p:nvSpPr>
          <p:spPr>
            <a:xfrm>
              <a:off x="758643" y="3124057"/>
              <a:ext cx="1305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EC4BC-3EB7-AE43-9CDC-AEEF61892861}"/>
              </a:ext>
            </a:extLst>
          </p:cNvPr>
          <p:cNvGrpSpPr/>
          <p:nvPr/>
        </p:nvGrpSpPr>
        <p:grpSpPr>
          <a:xfrm>
            <a:off x="758643" y="4594780"/>
            <a:ext cx="3989570" cy="1271032"/>
            <a:chOff x="758643" y="4594780"/>
            <a:chExt cx="3989570" cy="1271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942784-C1F7-6B4E-BFE6-803DE3DD9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813" y="4964112"/>
              <a:ext cx="3962400" cy="901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7BD1D-AF43-464D-B814-9BAEE99C644F}"/>
                </a:ext>
              </a:extLst>
            </p:cNvPr>
            <p:cNvSpPr txBox="1"/>
            <p:nvPr/>
          </p:nvSpPr>
          <p:spPr>
            <a:xfrm>
              <a:off x="758643" y="4594780"/>
              <a:ext cx="150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2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A47A6-579E-154A-B037-531B937C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2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FBA0C-4FE2-614B-8604-85E6E3C77DA2}"/>
              </a:ext>
            </a:extLst>
          </p:cNvPr>
          <p:cNvSpPr txBox="1"/>
          <p:nvPr/>
        </p:nvSpPr>
        <p:spPr>
          <a:xfrm>
            <a:off x="9296400" y="1630680"/>
            <a:ext cx="2463751" cy="90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Images:70,000</a:t>
            </a:r>
            <a:br>
              <a:rPr lang="en-US" dirty="0"/>
            </a:br>
            <a:r>
              <a:rPr lang="en-US" dirty="0"/>
              <a:t>Image Size: 28 * 28 Pixel</a:t>
            </a:r>
            <a:br>
              <a:rPr lang="en-US" dirty="0"/>
            </a:br>
            <a:r>
              <a:rPr lang="en-US" dirty="0"/>
              <a:t>Grey Scale Images</a:t>
            </a:r>
          </a:p>
        </p:txBody>
      </p:sp>
    </p:spTree>
    <p:extLst>
      <p:ext uri="{BB962C8B-B14F-4D97-AF65-F5344CB8AC3E}">
        <p14:creationId xmlns:p14="http://schemas.microsoft.com/office/powerpoint/2010/main" val="321980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12176760" cy="626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870D5-A1D8-E64C-B677-BAA8B1E5BF59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4372BF-B070-DE4D-B1B2-C17E8C0D4B5C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7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8716488" cy="626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2A642-EB5E-BF4B-ACA5-FBD12A4A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53" y="1336173"/>
            <a:ext cx="2557922" cy="52590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C286C-3594-054B-A8A8-26236EB06214}"/>
              </a:ext>
            </a:extLst>
          </p:cNvPr>
          <p:cNvGrpSpPr/>
          <p:nvPr/>
        </p:nvGrpSpPr>
        <p:grpSpPr>
          <a:xfrm>
            <a:off x="259278" y="1854330"/>
            <a:ext cx="8383983" cy="4237505"/>
            <a:chOff x="259278" y="1854330"/>
            <a:chExt cx="8383983" cy="423750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620BF89-884B-4F46-B652-C5C3E8579E82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" y="1854330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C68EB6-1F82-B945-A7A3-CBEBE18ECF6A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2362984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E35BE3-94EF-D04C-A2BA-5A98ED07C915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5" y="290925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5E88FC-FABA-544A-8F8E-30127FE272E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1" y="3431757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E06A02-DAE1-B14C-857A-D2595EE2F632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2" y="396615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E0B78D-E5A2-0F44-8145-9CFF0EEB0231}"/>
                </a:ext>
              </a:extLst>
            </p:cNvPr>
            <p:cNvCxnSpPr>
              <a:cxnSpLocks/>
            </p:cNvCxnSpPr>
            <p:nvPr/>
          </p:nvCxnSpPr>
          <p:spPr>
            <a:xfrm>
              <a:off x="259278" y="447679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65202B-5475-444D-876D-6E3BABB02B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280" y="504681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9CB762-A4EB-534A-9F7C-D59DBCEEFB1E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553370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0B7DE1-D80E-654D-AF2B-0DB710F7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6" y="609183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4BB9B4-6863-7847-A0E0-17BBB619AA6D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FD3243-3232-C240-92BD-806BE1F05780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817-FCDC-2C4B-B5EA-D6FA44D4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E75-06DB-864D-A4A5-C55A40706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of AI / ML</a:t>
            </a:r>
          </a:p>
          <a:p>
            <a:r>
              <a:rPr lang="en-US" dirty="0"/>
              <a:t>Intro of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Intro of TensorFlow 2.x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pPr lvl="2"/>
            <a:r>
              <a:rPr lang="en-US" dirty="0"/>
              <a:t>Convert Celsius to </a:t>
            </a:r>
            <a:r>
              <a:rPr lang="en-US" dirty="0" err="1"/>
              <a:t>Farhnite</a:t>
            </a:r>
            <a:endParaRPr lang="en-US" dirty="0"/>
          </a:p>
          <a:p>
            <a:pPr lvl="2"/>
            <a:r>
              <a:rPr lang="en-US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2306898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35832-37CA-0E4D-9939-3DD569C9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7"/>
            <a:ext cx="12192000" cy="678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40E4E-D224-C345-8494-836E72E6180E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328F9-F366-644F-9861-A1914058C7FE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8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F51B5-8033-A949-A67C-2D629E8C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7AE0-ACBD-7543-B442-C4276D6A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-143192"/>
            <a:ext cx="10515600" cy="1325563"/>
          </a:xfrm>
        </p:spPr>
        <p:txBody>
          <a:bodyPr/>
          <a:lstStyle/>
          <a:p>
            <a:r>
              <a:rPr lang="en-US" dirty="0"/>
              <a:t>Create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84AE2-391B-A24F-898F-65FFAF4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6504"/>
            <a:ext cx="8214360" cy="21880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C3FA0A-D2B5-654B-91BA-4D3495165A58}"/>
              </a:ext>
            </a:extLst>
          </p:cNvPr>
          <p:cNvSpPr txBox="1">
            <a:spLocks/>
          </p:cNvSpPr>
          <p:nvPr/>
        </p:nvSpPr>
        <p:spPr>
          <a:xfrm>
            <a:off x="838200" y="3846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Compile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9EDA3-8DB8-5C40-915C-775C12AE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6188"/>
            <a:ext cx="11170920" cy="10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53CF9-6D7A-3546-8C5C-3113D6CF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3795"/>
            <a:ext cx="8839200" cy="650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E022F5-D64A-9647-BB4F-C411B90BE7E6}"/>
              </a:ext>
            </a:extLst>
          </p:cNvPr>
          <p:cNvSpPr txBox="1">
            <a:spLocks/>
          </p:cNvSpPr>
          <p:nvPr/>
        </p:nvSpPr>
        <p:spPr>
          <a:xfrm>
            <a:off x="838200" y="-86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DD928-4AA4-E242-89DE-EF833CF06A0A}"/>
              </a:ext>
            </a:extLst>
          </p:cNvPr>
          <p:cNvSpPr txBox="1">
            <a:spLocks/>
          </p:cNvSpPr>
          <p:nvPr/>
        </p:nvSpPr>
        <p:spPr>
          <a:xfrm>
            <a:off x="838200" y="1816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D0407-E063-5E4A-B61C-F3E6A164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2983"/>
            <a:ext cx="8839200" cy="739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AA82-FDBF-2C4F-A04A-D20D3841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15610"/>
            <a:ext cx="30480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CA1D1-F584-EE44-928D-EECAB835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464810"/>
            <a:ext cx="3048000" cy="927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E0A92E-AF8B-8F4B-87B8-BCFF4FBB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07037"/>
            <a:ext cx="800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681130" y="2083842"/>
            <a:ext cx="10342880" cy="14732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6"/>
              <a:ext cx="85648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690879" y="1499067"/>
            <a:ext cx="7322275" cy="584775"/>
            <a:chOff x="690880" y="2440706"/>
            <a:chExt cx="732227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45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5544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4"/>
                </a:rPr>
                <a:t>https://www.tensorflow.org/tutorials/keras/classification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581025" y="3392350"/>
            <a:ext cx="8877076" cy="1115689"/>
            <a:chOff x="424703" y="4980249"/>
            <a:chExt cx="8877076" cy="1115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dirty="0">
                  <a:hlinkClick r:id="rId5"/>
                </a:rPr>
                <a:t>https://www.udacity.com/course/intro-to-tensorflow-for-deep-learning--ud187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695828"/>
              <a:ext cx="147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Free Course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647695" y="4939036"/>
            <a:ext cx="8576813" cy="826593"/>
            <a:chOff x="833437" y="5039052"/>
            <a:chExt cx="8576813" cy="8265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3"/>
              <a:ext cx="8564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7"/>
                </a:rPr>
                <a:t>https://www.youtube.com/playlist?list=PLZHQObOWTQDNU6R1_67000Dx_ZCJB-3pi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511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633726" y="5827319"/>
            <a:ext cx="10333131" cy="811173"/>
            <a:chOff x="633726" y="5827319"/>
            <a:chExt cx="10333131" cy="811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74574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0"/>
              <a:ext cx="103331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8"/>
                </a:rPr>
                <a:t>https://www.youtube.com/watch?v=njKP3FqW3Sk&amp;list=PLtBw6njQRU-rwp5__7C0oIVt26ZgjG9NI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9" y="1189879"/>
            <a:ext cx="9781422" cy="44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2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5884-1FED-6E48-8139-84893482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AI /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3271-CA84-DA4B-8C17-45CB58DC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 engines</a:t>
            </a:r>
          </a:p>
          <a:p>
            <a:pPr lvl="1"/>
            <a:r>
              <a:rPr lang="en-US" dirty="0"/>
              <a:t>Google Search</a:t>
            </a:r>
          </a:p>
          <a:p>
            <a:pPr lvl="1"/>
            <a:r>
              <a:rPr lang="en-US" dirty="0"/>
              <a:t>Amazon Prime</a:t>
            </a:r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Self Driving Cars</a:t>
            </a:r>
          </a:p>
          <a:p>
            <a:r>
              <a:rPr lang="en-US" dirty="0"/>
              <a:t>Gamified Learning and Education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Ludo</a:t>
            </a:r>
          </a:p>
          <a:p>
            <a:r>
              <a:rPr lang="en-US" dirty="0"/>
              <a:t>Face Detection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9A2B0-D6C6-DF48-BD95-F2ACF3E9D3CB}"/>
              </a:ext>
            </a:extLst>
          </p:cNvPr>
          <p:cNvSpPr/>
          <p:nvPr/>
        </p:nvSpPr>
        <p:spPr>
          <a:xfrm>
            <a:off x="695093" y="6333390"/>
            <a:ext cx="922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https://builtin.com/artificial-intelligence/machine-learning-examples-applications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6FF2-5C5F-7D49-BE13-F8D6A2B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/ ML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B6644-A1E9-5E44-937D-A0E7B410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843231"/>
            <a:ext cx="9663113" cy="4057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0ACF9-869A-834D-AD9A-29B9E8A87481}"/>
              </a:ext>
            </a:extLst>
          </p:cNvPr>
          <p:cNvSpPr/>
          <p:nvPr/>
        </p:nvSpPr>
        <p:spPr>
          <a:xfrm>
            <a:off x="486963" y="6308209"/>
            <a:ext cx="1007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https://www.youtube.com/watch?v=njKP3FqW3Sk&amp;list=PLtBw6njQRU-rwp5__7C0oIVt26ZgjG9NI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944-7CEA-9F41-AD2B-C772EEFB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4A79-87F1-C04A-AA6D-4170ADAD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6553201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3240E-4ECB-514B-AF6D-CE8B40EF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5800"/>
            <a:ext cx="6553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Gay Couples' Options for Having Babies?">
            <a:extLst>
              <a:ext uri="{FF2B5EF4-FFF2-40B4-BE49-F238E27FC236}">
                <a16:creationId xmlns:a16="http://schemas.microsoft.com/office/drawing/2014/main" id="{EB9A0834-AC90-B245-90C5-C1FA3B4A6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8" y="1258570"/>
            <a:ext cx="5795272" cy="43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Nobody Can Copy Apple | cek.log">
            <a:extLst>
              <a:ext uri="{FF2B5EF4-FFF2-40B4-BE49-F238E27FC236}">
                <a16:creationId xmlns:a16="http://schemas.microsoft.com/office/drawing/2014/main" id="{1B3C5012-8D4C-B744-9A9E-06687991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58140"/>
            <a:ext cx="29083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nge Fruit | Orange fruit, Fruit clipart, Fruit picture">
            <a:extLst>
              <a:ext uri="{FF2B5EF4-FFF2-40B4-BE49-F238E27FC236}">
                <a16:creationId xmlns:a16="http://schemas.microsoft.com/office/drawing/2014/main" id="{82BC62BB-7562-2C44-B40D-23A4A2E5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705861"/>
            <a:ext cx="29718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E5BA4-826E-7241-A4C7-FE28E35A4A61}"/>
              </a:ext>
            </a:extLst>
          </p:cNvPr>
          <p:cNvSpPr/>
          <p:nvPr/>
        </p:nvSpPr>
        <p:spPr>
          <a:xfrm>
            <a:off x="422648" y="6362571"/>
            <a:ext cx="7284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https://www.youtube.com/watch?v=KNAWp2S3w94&amp;feature=emb_logo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2E6458-3DBA-1845-99FB-0FECA63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</p:spTree>
    <p:extLst>
      <p:ext uri="{BB962C8B-B14F-4D97-AF65-F5344CB8AC3E}">
        <p14:creationId xmlns:p14="http://schemas.microsoft.com/office/powerpoint/2010/main" val="301959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D5A5E-9564-F240-9564-1A361586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7D35-6775-AE47-AA59-6A804B22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29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is an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end-to-end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70C0"/>
                </a:solidFill>
              </a:rPr>
              <a:t>open source platform for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866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6D34A-171B-D040-808B-A6717A47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2979736"/>
            <a:ext cx="6192520" cy="12792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3D3D1-BEE0-4C4A-AE82-4EA0BF11C18E}"/>
              </a:ext>
            </a:extLst>
          </p:cNvPr>
          <p:cNvGrpSpPr/>
          <p:nvPr/>
        </p:nvGrpSpPr>
        <p:grpSpPr>
          <a:xfrm>
            <a:off x="1511808" y="1506022"/>
            <a:ext cx="2891932" cy="1485332"/>
            <a:chOff x="1511808" y="1506022"/>
            <a:chExt cx="2891932" cy="1485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F38A74-B01F-D94B-B623-47AE48E2AA7A}"/>
                </a:ext>
              </a:extLst>
            </p:cNvPr>
            <p:cNvSpPr txBox="1"/>
            <p:nvPr/>
          </p:nvSpPr>
          <p:spPr>
            <a:xfrm>
              <a:off x="1511808" y="1506022"/>
              <a:ext cx="253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multidimensional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69C13B-2D36-4341-8AB6-1B787C6730AD}"/>
                </a:ext>
              </a:extLst>
            </p:cNvPr>
            <p:cNvCxnSpPr/>
            <p:nvPr/>
          </p:nvCxnSpPr>
          <p:spPr>
            <a:xfrm>
              <a:off x="2999740" y="1875354"/>
              <a:ext cx="1404000" cy="111600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89422-AE19-4644-8AEA-262408703517}"/>
              </a:ext>
            </a:extLst>
          </p:cNvPr>
          <p:cNvGrpSpPr/>
          <p:nvPr/>
        </p:nvGrpSpPr>
        <p:grpSpPr>
          <a:xfrm>
            <a:off x="7924800" y="4333002"/>
            <a:ext cx="2213683" cy="1559306"/>
            <a:chOff x="7924800" y="4333002"/>
            <a:chExt cx="2213683" cy="1559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138F3D-7491-F741-8AFF-EBDD5B7989A1}"/>
                </a:ext>
              </a:extLst>
            </p:cNvPr>
            <p:cNvSpPr txBox="1"/>
            <p:nvPr/>
          </p:nvSpPr>
          <p:spPr>
            <a:xfrm>
              <a:off x="7924800" y="5522976"/>
              <a:ext cx="2213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graph of operations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C8F524-6235-B945-B95F-9F7F03A5A834}"/>
                </a:ext>
              </a:extLst>
            </p:cNvPr>
            <p:cNvCxnSpPr/>
            <p:nvPr/>
          </p:nvCxnSpPr>
          <p:spPr>
            <a:xfrm flipH="1" flipV="1">
              <a:off x="7924800" y="4333002"/>
              <a:ext cx="707136" cy="118997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10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574</Words>
  <Application>Microsoft Macintosh PowerPoint</Application>
  <PresentationFormat>Widescreen</PresentationFormat>
  <Paragraphs>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Agenda</vt:lpstr>
      <vt:lpstr>Example of AI / ML</vt:lpstr>
      <vt:lpstr>What is AI / ML ?</vt:lpstr>
      <vt:lpstr>What is Machine Learning ?</vt:lpstr>
      <vt:lpstr>What is Machine Learning ?</vt:lpstr>
      <vt:lpstr>PowerPoint Presentation</vt:lpstr>
      <vt:lpstr>What is TensorFlow?</vt:lpstr>
      <vt:lpstr>What is TensorFlow?</vt:lpstr>
      <vt:lpstr>PowerPoint Presentation</vt:lpstr>
      <vt:lpstr>PowerPoint Presentation</vt:lpstr>
      <vt:lpstr>PowerPoint Presentation</vt:lpstr>
      <vt:lpstr>Celsius to Fahrenheit Problem</vt:lpstr>
      <vt:lpstr>Celsius to Fahrenheit Problem</vt:lpstr>
      <vt:lpstr>Celsius to Fahrenheit Problem</vt:lpstr>
      <vt:lpstr>Celsius to Fahrenheit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Model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Vinit Narula</cp:lastModifiedBy>
  <cp:revision>17</cp:revision>
  <dcterms:created xsi:type="dcterms:W3CDTF">2021-01-09T08:40:21Z</dcterms:created>
  <dcterms:modified xsi:type="dcterms:W3CDTF">2021-03-06T06:41:43Z</dcterms:modified>
</cp:coreProperties>
</file>